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1" r:id="rId5"/>
    <p:sldId id="262" r:id="rId6"/>
    <p:sldId id="263" r:id="rId7"/>
    <p:sldId id="266" r:id="rId8"/>
    <p:sldId id="264" r:id="rId9"/>
    <p:sldId id="265" r:id="rId10"/>
    <p:sldId id="268" r:id="rId11"/>
    <p:sldId id="270" r:id="rId12"/>
    <p:sldId id="257" r:id="rId13"/>
    <p:sldId id="269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4" autoAdjust="0"/>
    <p:restoredTop sz="94660"/>
  </p:normalViewPr>
  <p:slideViewPr>
    <p:cSldViewPr snapToGrid="0">
      <p:cViewPr varScale="1">
        <p:scale>
          <a:sx n="95" d="100"/>
          <a:sy n="95" d="100"/>
        </p:scale>
        <p:origin x="114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228D1E-0853-48D6-B9CF-A5BF85ED3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E04326B-079D-477B-9401-3F61D224A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F9A60F-9EB5-4317-A9E0-7F0D5B0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C9BD-26BA-4ED6-B3BE-043EE9A2DAFD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FAFB2A-2F64-4574-838D-A2090804A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D85575-72B3-4B01-8A82-6E4F6DAA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9D50A-EE26-48F9-BDCC-9222CACCCF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222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232167-0BBD-419E-A4A5-D95508A52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E34BF9D-3398-4EBB-BA06-A7E56F9D9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3BEE04-3B24-4367-802E-08663FBC1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C9BD-26BA-4ED6-B3BE-043EE9A2DAFD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85691D-4323-49EB-BB2C-0A21E29C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55A2E4-D9D9-4F9E-A418-EB52A941F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9D50A-EE26-48F9-BDCC-9222CACCCF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33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458EDF7-8DD3-42F7-A234-F9A6E82F98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FA7E180-FC0E-483A-BE92-D3652E199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3D9863-4BF0-4261-8339-11C7EEFEB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C9BD-26BA-4ED6-B3BE-043EE9A2DAFD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0C5C4A-0E55-4FB1-8005-E90E7648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AB286D-6DEC-4708-998F-FE1261ECF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9D50A-EE26-48F9-BDCC-9222CACCCF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7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FA7DA7-3DC7-4176-A7E7-D300BDA71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5C12A6-65AF-4AF3-80C8-305893D2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SzPct val="78000"/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7FF30A-3DA8-429C-B5E5-E02304536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C9BD-26BA-4ED6-B3BE-043EE9A2DAFD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1B87F3-D4A5-40C2-A983-AFDFBC731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EF8A9C-0AC6-4EC5-8011-FE3BF8028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9D50A-EE26-48F9-BDCC-9222CACCCF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9115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A1F361-79C3-4C01-9C93-B0BBFBA87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6F162B-2E61-4C1C-8DC0-70EF07C07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540F20-AED1-4A31-BC54-49A027AAD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C9BD-26BA-4ED6-B3BE-043EE9A2DAFD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62748C-6F9B-48CD-8E6D-FC1E04C2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E033E0-27A2-4E87-A2E0-48389F78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9D50A-EE26-48F9-BDCC-9222CACCCF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2649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CF991B-4FE4-4C5C-9B3C-C5FAA944B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D8937D-E53E-4DEA-96AC-786010DDC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D94561E-5A5D-4EB1-9F1B-85723CE58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EFD190C-E00D-4C4E-8DB5-BC1438B3B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C9BD-26BA-4ED6-B3BE-043EE9A2DAFD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B6B28EA-56E9-441F-8912-8D583DD8D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2884E4C-D61A-4309-AD3C-4426FCBFF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9D50A-EE26-48F9-BDCC-9222CACCCF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7475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F32AFF-63AC-45E4-A5E6-4EB7D2A9C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C38B80-D3E9-4F23-94AD-BD5EE044A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FC76020-AC46-4D9F-A3B1-7ED36B933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7C1C8A2-7960-4A5B-BBD0-7F1A77994B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3DFD089-DDD3-458B-8D7C-98DC29028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1133547-68E6-4A76-847D-ACD970F55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C9BD-26BA-4ED6-B3BE-043EE9A2DAFD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3D653C6-6A81-4851-85D9-1098DC70B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487E9C1-FC84-4075-ACBF-0FE266AF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9D50A-EE26-48F9-BDCC-9222CACCCF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745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A88C51-0862-4CDA-8C07-9672E211C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8C0CC37-1BF9-4C26-BAF9-CEF94EBF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C9BD-26BA-4ED6-B3BE-043EE9A2DAFD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F7EE17-2582-41D4-AB8E-273194D24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17F409-F8A0-45FB-A94D-4D8A5534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9D50A-EE26-48F9-BDCC-9222CACCCF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3311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6EBA17A-D6AF-431E-BAD0-E27BA749F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C9BD-26BA-4ED6-B3BE-043EE9A2DAFD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C3FB741-DEB4-4D79-B5EC-F7DD7072A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773793-6CF3-4E3C-9E6C-B1572200D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9D50A-EE26-48F9-BDCC-9222CACCCF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906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6BCF09-9785-4D16-A86C-CDD782CE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0AEEF7-04D7-4209-A297-D888CEEEC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AA62F0-1CB9-4917-962E-527DEDE43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DB4BA77-E507-4AAB-87D8-FD0F0CE70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C9BD-26BA-4ED6-B3BE-043EE9A2DAFD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27DB82-3234-4D95-9DBA-937617BCF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789DE97-4E11-4751-8543-37E6F2B4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9D50A-EE26-48F9-BDCC-9222CACCCF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1065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D1D8D5-4B89-4F89-AB61-0955F62D5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113187-58D0-4E91-96EC-80CD83F5FF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C479617-00CB-4494-B729-885F10EC3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87AD74E-B1EB-4DC6-B52C-8A242113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C9BD-26BA-4ED6-B3BE-043EE9A2DAFD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DBF6A4F-1E97-4FBE-A27E-CB21B6958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BF300D7-0F8F-41C3-AAEA-862748794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9D50A-EE26-48F9-BDCC-9222CACCCF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4968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462D4B2-F771-4DC5-BB56-1AEFF8A1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FE2A2A-C9DC-4764-A6C3-FB6A65F61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E70503-E08A-4DEF-ACDC-F9A093B66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2C9BD-26BA-4ED6-B3BE-043EE9A2DAFD}" type="datetimeFigureOut">
              <a:rPr lang="de-DE" smtClean="0"/>
              <a:t>12.04.2026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F1C446-B365-4CF4-9F2C-D369C6989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1E37E8-1516-4DA1-BD48-25490B4E0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9D50A-EE26-48F9-BDCC-9222CACCCF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58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hyperlink" Target="http://www.hanna.hartmannz.de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9401AA4-4DD5-4F60-99C8-4637D6C78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7" b="96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0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01192-27C8-4801-8CC5-17FD8FBE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000" dirty="0"/>
              <a:t>Vergleich zum Buch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56C4A2-F7F5-4E78-8C63-148824BF6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Niko wird für sein Aussehen gemobbt</a:t>
            </a:r>
          </a:p>
          <a:p>
            <a:r>
              <a:rPr lang="de-DE" dirty="0"/>
              <a:t>Was Marco tut, ist Body Shaming</a:t>
            </a:r>
          </a:p>
          <a:p>
            <a:r>
              <a:rPr lang="de-DE" dirty="0"/>
              <a:t>Sera erkennt Nikos innere Werte</a:t>
            </a:r>
          </a:p>
        </p:txBody>
      </p:sp>
    </p:spTree>
    <p:extLst>
      <p:ext uri="{BB962C8B-B14F-4D97-AF65-F5344CB8AC3E}">
        <p14:creationId xmlns:p14="http://schemas.microsoft.com/office/powerpoint/2010/main" val="80040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1C83BA-1F9F-4224-A740-BBD4FC81F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000" dirty="0"/>
              <a:t>Webseite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F286C0-7A84-463C-BE6B-667C2AF8F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Auf der Webseite sind: Handout, Präsentation, Quellen</a:t>
            </a:r>
          </a:p>
          <a:p>
            <a:r>
              <a:rPr lang="de-DE" dirty="0"/>
              <a:t>Findet ihr unter </a:t>
            </a:r>
            <a:r>
              <a:rPr lang="de-DE" dirty="0">
                <a:hlinkClick r:id="rId4"/>
              </a:rPr>
              <a:t>www.hanna.hartmannz.de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pic>
        <p:nvPicPr>
          <p:cNvPr id="4" name="2026-04-12 15-07-50">
            <a:hlinkClick r:id="" action="ppaction://media"/>
            <a:extLst>
              <a:ext uri="{FF2B5EF4-FFF2-40B4-BE49-F238E27FC236}">
                <a16:creationId xmlns:a16="http://schemas.microsoft.com/office/drawing/2014/main" id="{4D96073E-4208-400C-82CC-036CF75F9F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1511" y="3078163"/>
            <a:ext cx="5508978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8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99886C-02C5-4CE6-A844-385CBEF0A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000" dirty="0"/>
              <a:t>Quellen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F0062-4331-4A9B-A395-CC3B3AABBB29}"/>
              </a:ext>
            </a:extLst>
          </p:cNvPr>
          <p:cNvSpPr txBox="1"/>
          <p:nvPr/>
        </p:nvSpPr>
        <p:spPr>
          <a:xfrm>
            <a:off x="620785" y="1799771"/>
            <a:ext cx="1157121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Bildquellen:</a:t>
            </a:r>
          </a:p>
          <a:p>
            <a:r>
              <a:rPr lang="de-DE" sz="1600" dirty="0"/>
              <a:t>https://media.makeameme.org/created/danke-fr-eure-5e75c8716d.jpg   /23.3.26</a:t>
            </a:r>
          </a:p>
          <a:p>
            <a:r>
              <a:rPr lang="de-DE" sz="1600" dirty="0"/>
              <a:t>https://www.suedwesttextil.de/fileadmin/editorial-content/bilder/Handy-SocialMedia-Apps-iStock-877043268-bigtunaonline.jpg/6.4.26</a:t>
            </a:r>
          </a:p>
          <a:p>
            <a:r>
              <a:rPr lang="de-DE" sz="1600" dirty="0"/>
              <a:t>Menschen sind KI generiert</a:t>
            </a:r>
          </a:p>
          <a:p>
            <a:r>
              <a:rPr lang="de-DE" sz="1600" dirty="0"/>
              <a:t>Hintergrund ist KI generiert</a:t>
            </a:r>
          </a:p>
          <a:p>
            <a:r>
              <a:rPr lang="de-DE" sz="2000" b="1" dirty="0"/>
              <a:t>Textquellen:</a:t>
            </a:r>
          </a:p>
          <a:p>
            <a:r>
              <a:rPr lang="de-DE" sz="1600" dirty="0"/>
              <a:t>https://de.wikipedia.org/wiki/Bodyshaming   /21.3.26</a:t>
            </a:r>
          </a:p>
          <a:p>
            <a:r>
              <a:rPr lang="de-DE" sz="1600" dirty="0"/>
              <a:t>https://lehrbuch-psychologie.de/body-shaming   /21.3.26</a:t>
            </a:r>
          </a:p>
          <a:p>
            <a:r>
              <a:rPr lang="de-DE" sz="1600" dirty="0"/>
              <a:t>https://brisant.de/gesundheit/psychologie/bodyshaming-hilfe-opfer-psyche-,bodyshaming-bedeutung-120.html   /23.3.26</a:t>
            </a:r>
          </a:p>
          <a:p>
            <a:r>
              <a:rPr lang="de-DE" sz="1600" dirty="0"/>
              <a:t>https://www.browsewellness.com/de/K%C3%B6rper-besch%C3%A4mend   /23.3.26</a:t>
            </a:r>
          </a:p>
          <a:p>
            <a:r>
              <a:rPr lang="de-DE" sz="1600" dirty="0"/>
              <a:t>https://welt365.de/was-ist-body-shaming    /26.3.26</a:t>
            </a:r>
          </a:p>
        </p:txBody>
      </p:sp>
    </p:spTree>
    <p:extLst>
      <p:ext uri="{BB962C8B-B14F-4D97-AF65-F5344CB8AC3E}">
        <p14:creationId xmlns:p14="http://schemas.microsoft.com/office/powerpoint/2010/main" val="1597160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2BDE93-7CD5-4AA2-BA3B-C4D8C46A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sz="6000" dirty="0"/>
              <a:t>Ende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0DC395-F8BD-4DD4-9D61-50E1AB581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sz="3600" dirty="0"/>
          </a:p>
          <a:p>
            <a:pPr marL="0" indent="0" algn="ctr">
              <a:buNone/>
            </a:pPr>
            <a:r>
              <a:rPr lang="de-DE" sz="3600" dirty="0"/>
              <a:t>Danke für eure Aufmerksamkeit</a:t>
            </a:r>
          </a:p>
          <a:p>
            <a:pPr marL="0" indent="0" algn="ctr">
              <a:buNone/>
            </a:pPr>
            <a:r>
              <a:rPr lang="de-DE" sz="3600" dirty="0"/>
              <a:t>Gibt es noch Fragen?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915DCC-A863-4BFD-A03D-B78BCE7F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5701" y="-2628900"/>
            <a:ext cx="2152458" cy="177936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8880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093 L 0.1655 0.43426 C 0.203 0.52546 0.22279 0.66157 0.22279 0.80463 C 0.22279 0.96898 0.203 1.09931 0.1655 1.19051 L -0.00078 1.62917 " pathEditMode="relative" rAng="5400000" ptsTypes="AAAAA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5" y="8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591 1.59861 L -0.44245 1.16991 C -0.47955 1.07894 -0.49856 0.9463 -0.49948 0.80417 C -0.49856 0.64583 -0.47903 0.51782 -0.44101 0.42755 L -0.27617 0.00185 " pathEditMode="relative" rAng="5400000" ptsTypes="AAAAA">
                                      <p:cBhvr>
                                        <p:cTn id="10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2" y="-7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3D09B-CD75-4850-8F90-B715CFE73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000" dirty="0"/>
              <a:t>Gliederung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12375A-E108-4F57-892F-DBAEDBD1E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3200" dirty="0"/>
              <a:t>Was ist Body Shaming?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3200" dirty="0"/>
              <a:t>Formen von Body Shaming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3200" dirty="0"/>
              <a:t>Ursachen von Body Shaming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3200" dirty="0"/>
              <a:t>Folgen von Betroffenen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3200" dirty="0"/>
              <a:t>Rolle von </a:t>
            </a:r>
            <a:r>
              <a:rPr lang="de-DE" sz="3200" dirty="0" err="1"/>
              <a:t>Social</a:t>
            </a:r>
            <a:r>
              <a:rPr lang="de-DE" sz="3200" dirty="0"/>
              <a:t> Media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3200" dirty="0"/>
              <a:t>Maßnahmen gegen Body Shaming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3200" dirty="0"/>
              <a:t>Fazit</a:t>
            </a:r>
          </a:p>
        </p:txBody>
      </p:sp>
    </p:spTree>
    <p:extLst>
      <p:ext uri="{BB962C8B-B14F-4D97-AF65-F5344CB8AC3E}">
        <p14:creationId xmlns:p14="http://schemas.microsoft.com/office/powerpoint/2010/main" val="1173981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A18863-6051-478E-8AF3-CB7D8A7C0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000" dirty="0"/>
              <a:t>Was ist Body Shaming?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8E81473-4F01-484E-AC42-E231BDA1D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dirty="0"/>
              <a:t>Spezielle Form des Mobbings</a:t>
            </a:r>
          </a:p>
          <a:p>
            <a:pPr>
              <a:lnSpc>
                <a:spcPct val="100000"/>
              </a:lnSpc>
            </a:pPr>
            <a:r>
              <a:rPr lang="de-DE" dirty="0"/>
              <a:t>Menschen werden für ihren Körper kritisiert</a:t>
            </a:r>
          </a:p>
          <a:p>
            <a:pPr lvl="1">
              <a:lnSpc>
                <a:spcPct val="100000"/>
              </a:lnSpc>
            </a:pPr>
            <a:r>
              <a:rPr lang="de-DE" dirty="0"/>
              <a:t>Gewicht, Größe, Aussehen</a:t>
            </a:r>
          </a:p>
          <a:p>
            <a:pPr>
              <a:lnSpc>
                <a:spcPct val="100000"/>
              </a:lnSpc>
            </a:pPr>
            <a:r>
              <a:rPr lang="de-DE" dirty="0"/>
              <a:t>Entsprechen nicht dem Schönheitsideal</a:t>
            </a:r>
          </a:p>
          <a:p>
            <a:pPr>
              <a:lnSpc>
                <a:spcPct val="100000"/>
              </a:lnSpc>
            </a:pPr>
            <a:r>
              <a:rPr lang="de-DE" dirty="0"/>
              <a:t>Betroffen sind meist Frauen und Pubertierende</a:t>
            </a:r>
          </a:p>
          <a:p>
            <a:pPr>
              <a:lnSpc>
                <a:spcPct val="100000"/>
              </a:lnSpc>
            </a:pPr>
            <a:r>
              <a:rPr lang="de-DE" dirty="0"/>
              <a:t>Online &amp; offline</a:t>
            </a:r>
          </a:p>
          <a:p>
            <a:pPr>
              <a:lnSpc>
                <a:spcPct val="100000"/>
              </a:lnSpc>
            </a:pPr>
            <a:r>
              <a:rPr lang="de-DE" dirty="0"/>
              <a:t>Oft „als Witz“ getarnt</a:t>
            </a:r>
          </a:p>
          <a:p>
            <a:pPr>
              <a:lnSpc>
                <a:spcPct val="100000"/>
              </a:lnSpc>
            </a:pPr>
            <a:r>
              <a:rPr lang="de-DE" dirty="0"/>
              <a:t>Body: Körper, Shaming: Beschämung</a:t>
            </a:r>
          </a:p>
          <a:p>
            <a:pPr>
              <a:lnSpc>
                <a:spcPct val="100000"/>
              </a:lnSpc>
            </a:pPr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70304D-508A-46C9-912A-0D987B633C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59" b="95313" l="33594" r="67969">
                        <a14:foregroundMark x1="39941" y1="89941" x2="48730" y2="93359"/>
                        <a14:foregroundMark x1="48730" y1="93359" x2="56250" y2="87207"/>
                        <a14:foregroundMark x1="56250" y1="87207" x2="56445" y2="86914"/>
                        <a14:foregroundMark x1="41699" y1="95508" x2="49023" y2="95703"/>
                        <a14:foregroundMark x1="49023" y1="95703" x2="57422" y2="95410"/>
                        <a14:foregroundMark x1="57422" y1="95410" x2="58984" y2="94336"/>
                        <a14:foregroundMark x1="33594" y1="92383" x2="33594" y2="92383"/>
                        <a14:foregroundMark x1="48438" y1="5957" x2="48730" y2="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83" r="27566"/>
          <a:stretch/>
        </p:blipFill>
        <p:spPr>
          <a:xfrm>
            <a:off x="12485505" y="1027906"/>
            <a:ext cx="2027208" cy="474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0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60209E-18 L -0.09752 -0.0794 C -0.11784 -0.09745 -0.14831 -0.10741 -0.18021 -0.10741 C -0.21653 -0.10741 -0.2457 -0.09745 -0.26601 -0.0794 L -0.36341 2.60209E-1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77" y="-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341 -3.33333E-6 L -0.26758 0.0794 C -0.24765 0.09815 -0.21771 0.10973 -0.1862 0.10973 C -0.15052 0.10973 -0.12187 0.09815 -0.10195 0.0794 L -0.00625 -3.33333E-6 " pathEditMode="relative" rAng="10800000" ptsTypes="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70FF4D-C43C-4B8E-8AD4-45F7E8E7B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000" dirty="0"/>
              <a:t>Formen von Body Shaming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33A821-CA2D-4575-9568-F4BADA2BE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Selbst-Body-Shaming</a:t>
            </a:r>
          </a:p>
          <a:p>
            <a:r>
              <a:rPr lang="de-DE" dirty="0"/>
              <a:t>Verbales Body Shaming</a:t>
            </a:r>
          </a:p>
          <a:p>
            <a:r>
              <a:rPr lang="de-DE" dirty="0"/>
              <a:t>Non-verbales Body Shaming</a:t>
            </a:r>
          </a:p>
          <a:p>
            <a:r>
              <a:rPr lang="de-DE" dirty="0" err="1"/>
              <a:t>Cyber</a:t>
            </a:r>
            <a:r>
              <a:rPr lang="de-DE" dirty="0"/>
              <a:t> Body Shaming</a:t>
            </a:r>
          </a:p>
          <a:p>
            <a:r>
              <a:rPr lang="de-DE" dirty="0" err="1"/>
              <a:t>Fat</a:t>
            </a:r>
            <a:r>
              <a:rPr lang="de-DE" dirty="0"/>
              <a:t> Shaming</a:t>
            </a:r>
          </a:p>
          <a:p>
            <a:r>
              <a:rPr lang="de-DE" dirty="0"/>
              <a:t>Skinny Shaming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3869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E37A8925-E9E3-4E3E-AADB-B5716CA7D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9F7"/>
              </a:clrFrom>
              <a:clrTo>
                <a:srgbClr val="F8F9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69" b="95508" l="9961" r="89844">
                        <a14:foregroundMark x1="48730" y1="5762" x2="45117" y2="12207"/>
                        <a14:foregroundMark x1="45117" y1="12207" x2="43555" y2="19434"/>
                        <a14:foregroundMark x1="43555" y1="19434" x2="44629" y2="45801"/>
                        <a14:foregroundMark x1="44629" y1="45801" x2="37598" y2="92871"/>
                        <a14:foregroundMark x1="37598" y1="92871" x2="59766" y2="92480"/>
                        <a14:foregroundMark x1="59766" y1="92480" x2="55273" y2="63574"/>
                        <a14:foregroundMark x1="55273" y1="63574" x2="54785" y2="47363"/>
                        <a14:foregroundMark x1="54785" y1="47363" x2="49121" y2="36230"/>
                        <a14:foregroundMark x1="49121" y1="36230" x2="53711" y2="16113"/>
                        <a14:foregroundMark x1="53711" y1="16113" x2="51660" y2="5566"/>
                        <a14:foregroundMark x1="51660" y1="5566" x2="48047" y2="7422"/>
                        <a14:foregroundMark x1="38086" y1="92773" x2="55469" y2="95508"/>
                        <a14:foregroundMark x1="55469" y1="95508" x2="64746" y2="91797"/>
                        <a14:foregroundMark x1="65820" y1="92090" x2="64160" y2="92773"/>
                      </a14:backgroundRemoval>
                    </a14:imgEffect>
                  </a14:imgLayer>
                </a14:imgProps>
              </a:ext>
            </a:extLst>
          </a:blip>
          <a:srcRect l="31084" t="1550" r="30776"/>
          <a:stretch/>
        </p:blipFill>
        <p:spPr>
          <a:xfrm>
            <a:off x="6867883" y="1386772"/>
            <a:ext cx="2119562" cy="54712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80E13D-D9F2-4F55-BBAB-DF0A43DF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000" dirty="0"/>
              <a:t>Ursachen von Body Shaming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AAEACB-DFD1-4A2F-B6C3-8CE4236C6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Schönheitsideal</a:t>
            </a:r>
          </a:p>
          <a:p>
            <a:r>
              <a:rPr lang="de-DE" dirty="0"/>
              <a:t>Kommentare: „zu dick/zu dünn“</a:t>
            </a:r>
          </a:p>
          <a:p>
            <a:r>
              <a:rPr lang="de-DE" dirty="0"/>
              <a:t>Sozialen Medien</a:t>
            </a:r>
          </a:p>
          <a:p>
            <a:pPr lvl="1"/>
            <a:r>
              <a:rPr lang="de-DE" dirty="0"/>
              <a:t>Filter </a:t>
            </a:r>
          </a:p>
          <a:p>
            <a:r>
              <a:rPr lang="de-DE" dirty="0"/>
              <a:t>Gruppenzwang / Druck</a:t>
            </a:r>
          </a:p>
          <a:p>
            <a:r>
              <a:rPr lang="de-DE" dirty="0"/>
              <a:t>Unsicherheit &amp; Selbstwert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EAEB2EC-FF06-4D6D-8418-E7167AEF5D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83" r="17053"/>
          <a:stretch/>
        </p:blipFill>
        <p:spPr>
          <a:xfrm>
            <a:off x="6616700" y="1386772"/>
            <a:ext cx="2370745" cy="547404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AB72F82-1A50-443B-A563-97B447968E8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2072" y="1386772"/>
            <a:ext cx="3569886" cy="534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3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780F52-8267-4ACF-ABD8-21920BF7B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000" dirty="0"/>
              <a:t>Folgen von Betroffenen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3E68FE7-C7D1-47C5-93CD-F675F72B7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Geringes Selbstwertgefühl</a:t>
            </a:r>
          </a:p>
          <a:p>
            <a:r>
              <a:rPr lang="de-DE" dirty="0"/>
              <a:t>Scham &amp; Unsicherheit</a:t>
            </a:r>
          </a:p>
          <a:p>
            <a:r>
              <a:rPr lang="de-DE" dirty="0"/>
              <a:t>Angst vor weiteren Bewertungen</a:t>
            </a:r>
          </a:p>
          <a:p>
            <a:r>
              <a:rPr lang="de-DE" dirty="0"/>
              <a:t>Essstörungen (Binge-Eating, Anorexia, Bulimie)</a:t>
            </a:r>
          </a:p>
          <a:p>
            <a:r>
              <a:rPr lang="de-DE" dirty="0"/>
              <a:t>Depression</a:t>
            </a:r>
          </a:p>
        </p:txBody>
      </p:sp>
    </p:spTree>
    <p:extLst>
      <p:ext uri="{BB962C8B-B14F-4D97-AF65-F5344CB8AC3E}">
        <p14:creationId xmlns:p14="http://schemas.microsoft.com/office/powerpoint/2010/main" val="2122086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5390B-ECED-48F0-81B7-017B6334D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000" dirty="0"/>
              <a:t>Rolle von </a:t>
            </a:r>
            <a:r>
              <a:rPr lang="de-DE" sz="6000" dirty="0" err="1"/>
              <a:t>Social</a:t>
            </a:r>
            <a:r>
              <a:rPr lang="de-DE" sz="6000" dirty="0"/>
              <a:t> Media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05FAEC-E059-4E82-B30C-E965A7265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Die Sozialen Medien verschärfen das Problem</a:t>
            </a:r>
          </a:p>
          <a:p>
            <a:r>
              <a:rPr lang="de-DE" dirty="0"/>
              <a:t>Perfekte Bilder durch Filter</a:t>
            </a:r>
          </a:p>
          <a:p>
            <a:r>
              <a:rPr lang="de-DE" dirty="0"/>
              <a:t>Likes als Bestätigung</a:t>
            </a:r>
          </a:p>
          <a:p>
            <a:r>
              <a:rPr lang="de-DE" dirty="0"/>
              <a:t>Influencer als Vorbilder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51D828-69F2-46D3-8F10-3C1650A17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1" b="99364" l="23385" r="99010">
                        <a14:foregroundMark x1="46959" y1="29420" x2="54550" y2="58345"/>
                        <a14:foregroundMark x1="54550" y1="58345" x2="44130" y2="54314"/>
                        <a14:foregroundMark x1="44130" y1="54314" x2="41631" y2="38755"/>
                        <a14:foregroundMark x1="41631" y1="38755" x2="43847" y2="29632"/>
                        <a14:foregroundMark x1="34182" y1="25460" x2="39934" y2="9194"/>
                        <a14:foregroundMark x1="39934" y1="9194" x2="64592" y2="3182"/>
                        <a14:foregroundMark x1="64592" y1="3182" x2="73032" y2="19943"/>
                        <a14:foregroundMark x1="73032" y1="19943" x2="74682" y2="41796"/>
                        <a14:foregroundMark x1="74682" y1="41796" x2="72702" y2="43564"/>
                        <a14:foregroundMark x1="78454" y1="9689" x2="84583" y2="51556"/>
                        <a14:foregroundMark x1="84583" y1="51556" x2="83357" y2="62447"/>
                        <a14:foregroundMark x1="42244" y1="10255" x2="29656" y2="13437"/>
                        <a14:foregroundMark x1="29656" y1="13437" x2="29043" y2="33946"/>
                        <a14:foregroundMark x1="29043" y1="33946" x2="34512" y2="49151"/>
                        <a14:foregroundMark x1="34512" y1="49151" x2="44649" y2="52192"/>
                        <a14:foregroundMark x1="44649" y1="52192" x2="50495" y2="50919"/>
                        <a14:foregroundMark x1="35408" y1="45686" x2="44036" y2="80976"/>
                        <a14:foregroundMark x1="44036" y1="80976" x2="58180" y2="68246"/>
                        <a14:foregroundMark x1="73597" y1="26521" x2="83121" y2="31047"/>
                        <a14:foregroundMark x1="83121" y1="31047" x2="88213" y2="44130"/>
                        <a14:foregroundMark x1="88213" y1="44130" x2="92126" y2="90806"/>
                        <a14:foregroundMark x1="92126" y1="90806" x2="80669" y2="89180"/>
                        <a14:foregroundMark x1="80669" y1="89180" x2="74635" y2="72702"/>
                        <a14:foregroundMark x1="74635" y1="72702" x2="74635" y2="72136"/>
                        <a14:foregroundMark x1="39793" y1="77157" x2="44884" y2="99434"/>
                        <a14:foregroundMark x1="80245" y1="75318" x2="92126" y2="79562"/>
                        <a14:foregroundMark x1="92126" y1="79562" x2="98586" y2="96040"/>
                        <a14:foregroundMark x1="98586" y1="96040" x2="98586" y2="96040"/>
                        <a14:foregroundMark x1="35266" y1="15205" x2="52334" y2="9689"/>
                        <a14:foregroundMark x1="52334" y1="9689" x2="64686" y2="10962"/>
                        <a14:foregroundMark x1="64686" y1="10962" x2="71004" y2="27016"/>
                        <a14:foregroundMark x1="71004" y1="27016" x2="52805" y2="35573"/>
                        <a14:foregroundMark x1="52805" y1="35573" x2="38425" y2="23409"/>
                        <a14:foregroundMark x1="38425" y1="23409" x2="43659" y2="11245"/>
                        <a14:foregroundMark x1="55398" y1="8628" x2="45120" y2="9547"/>
                        <a14:foregroundMark x1="45120" y1="9547" x2="46440" y2="35926"/>
                        <a14:foregroundMark x1="46440" y1="35926" x2="81424" y2="53253"/>
                        <a14:foregroundMark x1="81424" y1="53253" x2="74823" y2="27440"/>
                        <a14:foregroundMark x1="74823" y1="27440" x2="66855" y2="14074"/>
                        <a14:foregroundMark x1="66855" y1="14074" x2="44036" y2="3182"/>
                        <a14:foregroundMark x1="44036" y1="3182" x2="44177" y2="11528"/>
                        <a14:foregroundMark x1="62376" y1="1273" x2="72796" y2="3324"/>
                        <a14:foregroundMark x1="72796" y1="3324" x2="63083" y2="1061"/>
                        <a14:foregroundMark x1="61669" y1="7355" x2="51674" y2="9052"/>
                        <a14:foregroundMark x1="51674" y1="9052" x2="47336" y2="30976"/>
                        <a14:foregroundMark x1="47336" y1="30976" x2="64498" y2="31895"/>
                        <a14:foregroundMark x1="64498" y1="31895" x2="68128" y2="11669"/>
                        <a14:foregroundMark x1="68128" y1="11669" x2="55587" y2="3890"/>
                        <a14:foregroundMark x1="55587" y1="3890" x2="47148" y2="18883"/>
                        <a14:foregroundMark x1="47148" y1="18883" x2="51532" y2="31754"/>
                        <a14:foregroundMark x1="30929" y1="46535" x2="38897" y2="77440"/>
                        <a14:foregroundMark x1="27770" y1="32885" x2="25884" y2="17185"/>
                        <a14:foregroundMark x1="25884" y1="17185" x2="34371" y2="6365"/>
                        <a14:foregroundMark x1="34371" y1="6365" x2="56577" y2="1132"/>
                        <a14:foregroundMark x1="56577" y1="1132" x2="69920" y2="2263"/>
                        <a14:foregroundMark x1="69920" y1="2263" x2="67893" y2="21287"/>
                        <a14:foregroundMark x1="67893" y1="21287" x2="56388" y2="26662"/>
                        <a14:foregroundMark x1="56388" y1="26662" x2="57473" y2="10113"/>
                        <a14:foregroundMark x1="57473" y1="10113" x2="71193" y2="5516"/>
                        <a14:foregroundMark x1="71193" y1="5516" x2="80387" y2="15134"/>
                        <a14:foregroundMark x1="80387" y1="15134" x2="89958" y2="43352"/>
                        <a14:foregroundMark x1="89958" y1="43352" x2="99010" y2="56506"/>
                        <a14:foregroundMark x1="99010" y1="56506" x2="97595" y2="90948"/>
                        <a14:foregroundMark x1="97595" y1="90948" x2="80858" y2="98939"/>
                        <a14:foregroundMark x1="80858" y1="98939" x2="51249" y2="97737"/>
                        <a14:foregroundMark x1="51249" y1="97737" x2="42763" y2="88685"/>
                        <a14:foregroundMark x1="42763" y1="88685" x2="42763" y2="74611"/>
                        <a14:foregroundMark x1="50589" y1="73692" x2="39887" y2="80764"/>
                        <a14:foregroundMark x1="39887" y1="80764" x2="43046" y2="96181"/>
                        <a14:foregroundMark x1="43046" y1="96181" x2="58652" y2="89958"/>
                        <a14:foregroundMark x1="58652" y1="89958" x2="54597" y2="72984"/>
                        <a14:foregroundMark x1="54597" y1="72984" x2="45592" y2="65842"/>
                        <a14:foregroundMark x1="45592" y1="65842" x2="47053" y2="80976"/>
                        <a14:foregroundMark x1="47053" y1="80976" x2="47808" y2="82178"/>
                        <a14:foregroundMark x1="55163" y1="48798" x2="52240" y2="63508"/>
                        <a14:foregroundMark x1="52240" y1="63508" x2="54597" y2="46040"/>
                        <a14:foregroundMark x1="54597" y1="46040" x2="51815" y2="47454"/>
                        <a14:foregroundMark x1="57567" y1="51344" x2="52098" y2="49717"/>
                        <a14:foregroundMark x1="56058" y1="57779" x2="57473" y2="54173"/>
                        <a14:foregroundMark x1="84771" y1="44484" x2="93824" y2="51202"/>
                        <a14:foregroundMark x1="93824" y1="51202" x2="96087" y2="69165"/>
                        <a14:foregroundMark x1="96087" y1="69165" x2="87977" y2="43564"/>
                        <a14:foregroundMark x1="92315" y1="50566" x2="88260" y2="53395"/>
                        <a14:foregroundMark x1="89156" y1="52122" x2="89533" y2="51768"/>
                        <a14:foregroundMark x1="49128" y1="80269" x2="48043" y2="89321"/>
                        <a14:foregroundMark x1="69590" y1="1273" x2="80009" y2="11174"/>
                        <a14:foregroundMark x1="80009" y1="11174" x2="91419" y2="44059"/>
                        <a14:foregroundMark x1="91419" y1="44059" x2="90523" y2="36421"/>
                        <a14:foregroundMark x1="26544" y1="11528" x2="25224" y2="29422"/>
                        <a14:foregroundMark x1="40757" y1="93993" x2="43753" y2="99293"/>
                        <a14:foregroundMark x1="26968" y1="30481" x2="41961" y2="97242"/>
                        <a14:foregroundMark x1="25177" y1="25743" x2="24894" y2="16195"/>
                        <a14:foregroundMark x1="24417" y1="14384" x2="27581" y2="12588"/>
                        <a14:foregroundMark x1="26874" y1="10962" x2="23898" y2="13981"/>
                        <a14:foregroundMark x1="24939" y1="26190" x2="24187" y2="18388"/>
                        <a14:foregroundMark x1="25274" y1="29672" x2="24968" y2="26491"/>
                        <a14:foregroundMark x1="25978" y1="30622" x2="25356" y2="30085"/>
                        <a14:foregroundMark x1="24800" y1="24045" x2="24800" y2="24045"/>
                        <a14:foregroundMark x1="37011" y1="53890" x2="39887" y2="55233"/>
                        <a14:foregroundMark x1="40358" y1="55516" x2="39132" y2="55658"/>
                        <a14:foregroundMark x1="27440" y1="37482" x2="29090" y2="43777"/>
                        <a14:foregroundMark x1="29986" y1="48515" x2="31117" y2="50283"/>
                        <a14:foregroundMark x1="24894" y1="27440" x2="25884" y2="30481"/>
                        <a14:foregroundMark x1="27204" y1="37270" x2="29231" y2="45474"/>
                        <a14:foregroundMark x1="29703" y1="48586" x2="31966" y2="56153"/>
                        <a14:backgroundMark x1="27346" y1="47595" x2="35031" y2="90240"/>
                        <a14:backgroundMark x1="30929" y1="61740" x2="36021" y2="90948"/>
                        <a14:backgroundMark x1="35219" y1="82037" x2="37011" y2="88826"/>
                        <a14:backgroundMark x1="33663" y1="70438" x2="35974" y2="81400"/>
                        <a14:backgroundMark x1="37529" y1="85644" x2="39274" y2="92504"/>
                        <a14:backgroundMark x1="39321" y1="93140" x2="39321" y2="93140"/>
                        <a14:backgroundMark x1="39793" y1="92999" x2="39793" y2="92999"/>
                        <a14:backgroundMark x1="38991" y1="92716" x2="38991" y2="92716"/>
                        <a14:backgroundMark x1="39038" y1="92786" x2="39415" y2="93281"/>
                        <a14:backgroundMark x1="39557" y1="93635" x2="39557" y2="93635"/>
                        <a14:backgroundMark x1="39793" y1="93564" x2="39793" y2="93564"/>
                        <a14:backgroundMark x1="39934" y1="93564" x2="39934" y2="93564"/>
                        <a14:backgroundMark x1="39651" y1="93211" x2="39887" y2="93635"/>
                        <a14:backgroundMark x1="39698" y1="92645" x2="39840" y2="94059"/>
                        <a14:backgroundMark x1="39415" y1="92574" x2="40028" y2="94484"/>
                        <a14:backgroundMark x1="39651" y1="92716" x2="38850" y2="92999"/>
                        <a14:backgroundMark x1="28571" y1="54102" x2="31730" y2="61174"/>
                        <a14:backgroundMark x1="23055" y1="21641" x2="23055" y2="21641"/>
                        <a14:backgroundMark x1="23055" y1="21641" x2="22772" y2="22065"/>
                        <a14:backgroundMark x1="23762" y1="14074" x2="23574" y2="12093"/>
                        <a14:backgroundMark x1="23762" y1="13296" x2="22584" y2="20934"/>
                        <a14:backgroundMark x1="23291" y1="23904" x2="29656" y2="55941"/>
                        <a14:backgroundMark x1="23008" y1="20509" x2="24140" y2="26521"/>
                      </a14:backgroundRemoval>
                    </a14:imgEffect>
                  </a14:imgLayer>
                </a14:imgProps>
              </a:ext>
            </a:extLst>
          </a:blip>
          <a:srcRect l="18454"/>
          <a:stretch/>
        </p:blipFill>
        <p:spPr>
          <a:xfrm>
            <a:off x="7671295" y="0"/>
            <a:ext cx="2634555" cy="21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03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11EF52-338D-4F26-8589-FE4A67DB4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5900" dirty="0"/>
              <a:t>Maßnahmen gegen Body Shaming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35CE42-6A65-4BB6-8FCE-975C3140A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Bewusst auf Sprache achten</a:t>
            </a:r>
          </a:p>
          <a:p>
            <a:r>
              <a:rPr lang="de-DE" dirty="0"/>
              <a:t>Keine Kommentare über Körper</a:t>
            </a:r>
          </a:p>
          <a:p>
            <a:r>
              <a:rPr lang="de-DE" dirty="0"/>
              <a:t>Soziale Medien kritisch hinterfragen</a:t>
            </a:r>
          </a:p>
          <a:p>
            <a:r>
              <a:rPr lang="de-DE" dirty="0"/>
              <a:t>Innere Werte sind wichtiger als äußeres Erscheinen</a:t>
            </a:r>
          </a:p>
          <a:p>
            <a:r>
              <a:rPr lang="de-DE" dirty="0"/>
              <a:t>Leute nicht nach dem Aussehen beurteilen</a:t>
            </a:r>
          </a:p>
        </p:txBody>
      </p:sp>
    </p:spTree>
    <p:extLst>
      <p:ext uri="{BB962C8B-B14F-4D97-AF65-F5344CB8AC3E}">
        <p14:creationId xmlns:p14="http://schemas.microsoft.com/office/powerpoint/2010/main" val="1278082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8BCC9-04B8-4CC4-8620-20DD7756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000" dirty="0"/>
              <a:t>Fazit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2F70D4-6E8B-4118-8953-AD4242AE5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Jeder Körper ist unterschiedlich</a:t>
            </a:r>
          </a:p>
          <a:p>
            <a:r>
              <a:rPr lang="de-DE" dirty="0"/>
              <a:t>Respektvoller Umgang miteinander</a:t>
            </a:r>
          </a:p>
          <a:p>
            <a:r>
              <a:rPr lang="de-DE" dirty="0"/>
              <a:t>Kritischer Umgang mit den Sozialen Medien</a:t>
            </a:r>
          </a:p>
          <a:p>
            <a:r>
              <a:rPr lang="de-DE" dirty="0"/>
              <a:t>Auf </a:t>
            </a:r>
            <a:r>
              <a:rPr lang="de-DE" dirty="0" err="1"/>
              <a:t>Social</a:t>
            </a:r>
            <a:r>
              <a:rPr lang="de-DE" dirty="0"/>
              <a:t> Media für Gemobbte einsetzen</a:t>
            </a:r>
          </a:p>
          <a:p>
            <a:r>
              <a:rPr lang="de-DE" dirty="0"/>
              <a:t>Tipp für Opfer: Jeder ist wertvoll wie er ist</a:t>
            </a:r>
          </a:p>
        </p:txBody>
      </p:sp>
    </p:spTree>
    <p:extLst>
      <p:ext uri="{BB962C8B-B14F-4D97-AF65-F5344CB8AC3E}">
        <p14:creationId xmlns:p14="http://schemas.microsoft.com/office/powerpoint/2010/main" val="2227366606"/>
      </p:ext>
    </p:extLst>
  </p:cSld>
  <p:clrMapOvr>
    <a:masterClrMapping/>
  </p:clrMapOvr>
</p:sld>
</file>

<file path=ppt/theme/theme1.xml><?xml version="1.0" encoding="utf-8"?>
<a:theme xmlns:a="http://schemas.openxmlformats.org/drawingml/2006/main" name="Prä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</Template>
  <TotalTime>0</TotalTime>
  <Words>381</Words>
  <Application>Microsoft Office PowerPoint</Application>
  <PresentationFormat>Breitbild</PresentationFormat>
  <Paragraphs>78</Paragraphs>
  <Slides>13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Präsentation</vt:lpstr>
      <vt:lpstr>PowerPoint-Präsentation</vt:lpstr>
      <vt:lpstr>Gliederung</vt:lpstr>
      <vt:lpstr>Was ist Body Shaming?</vt:lpstr>
      <vt:lpstr>Formen von Body Shaming</vt:lpstr>
      <vt:lpstr>Ursachen von Body Shaming</vt:lpstr>
      <vt:lpstr>Folgen von Betroffenen</vt:lpstr>
      <vt:lpstr>Rolle von Social Media</vt:lpstr>
      <vt:lpstr>Maßnahmen gegen Body Shaming</vt:lpstr>
      <vt:lpstr>Fazit</vt:lpstr>
      <vt:lpstr>Vergleich zum Buch</vt:lpstr>
      <vt:lpstr>Webseite</vt:lpstr>
      <vt:lpstr>Quellen</vt:lpstr>
      <vt:lpstr>Ende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Body Shaming</dc:title>
  <dc:creator>Hanna Hartmann</dc:creator>
  <cp:lastModifiedBy>Hanna Hartmann</cp:lastModifiedBy>
  <cp:revision>64</cp:revision>
  <dcterms:created xsi:type="dcterms:W3CDTF">2026-03-21T13:44:49Z</dcterms:created>
  <dcterms:modified xsi:type="dcterms:W3CDTF">2026-04-12T13:42:41Z</dcterms:modified>
</cp:coreProperties>
</file>